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3" r:id="rId15"/>
    <p:sldId id="274" r:id="rId16"/>
    <p:sldId id="275" r:id="rId17"/>
    <p:sldId id="277" r:id="rId18"/>
    <p:sldId id="28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69" d="100"/>
          <a:sy n="69" d="100"/>
        </p:scale>
        <p:origin x="-696"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8E3B3D5-6E5B-40BD-894E-0C92BDFB10F4}"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E3B3D5-6E5B-40BD-894E-0C92BDFB10F4}"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E3B3D5-6E5B-40BD-894E-0C92BDFB10F4}"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E3B3D5-6E5B-40BD-894E-0C92BDFB10F4}"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E3B3D5-6E5B-40BD-894E-0C92BDFB10F4}"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E3B3D5-6E5B-40BD-894E-0C92BDFB10F4}"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E3B3D5-6E5B-40BD-894E-0C92BDFB10F4}" type="datetimeFigureOut">
              <a:rPr lang="en-US" smtClean="0"/>
              <a:pPr/>
              <a:t>3/12/2020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E3B3D5-6E5B-40BD-894E-0C92BDFB10F4}" type="datetimeFigureOut">
              <a:rPr lang="en-US" smtClean="0"/>
              <a:pPr/>
              <a:t>3/12/2020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3B3D5-6E5B-40BD-894E-0C92BDFB10F4}" type="datetimeFigureOut">
              <a:rPr lang="en-US" smtClean="0"/>
              <a:pPr/>
              <a:t>3/12/2020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E3B3D5-6E5B-40BD-894E-0C92BDFB10F4}"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E3B3D5-6E5B-40BD-894E-0C92BDFB10F4}"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4919C-4155-4063-89D2-356B490EE6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3B3D5-6E5B-40BD-894E-0C92BDFB10F4}" type="datetimeFigureOut">
              <a:rPr lang="en-US" smtClean="0"/>
              <a:pPr/>
              <a:t>3/12/2020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74919C-4155-4063-89D2-356B490EE6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n.wikipedia.org/wiki/Alkyn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7914" y="2186608"/>
            <a:ext cx="6745356" cy="1569660"/>
          </a:xfrm>
          <a:prstGeom prst="rect">
            <a:avLst/>
          </a:prstGeom>
          <a:noFill/>
        </p:spPr>
        <p:txBody>
          <a:bodyPr wrap="square" rtlCol="0">
            <a:spAutoFit/>
          </a:bodyPr>
          <a:lstStyle/>
          <a:p>
            <a:pPr algn="ctr"/>
            <a:r>
              <a:rPr lang="en-US" sz="4800" b="1" dirty="0">
                <a:solidFill>
                  <a:srgbClr val="FF0000"/>
                </a:solidFill>
                <a:latin typeface="Times New Roman" panose="02020603050405020304" pitchFamily="18" charset="0"/>
                <a:cs typeface="Times New Roman" panose="02020603050405020304" pitchFamily="18" charset="0"/>
              </a:rPr>
              <a:t>CONSTRUCTION OF </a:t>
            </a:r>
          </a:p>
          <a:p>
            <a:pPr algn="ctr"/>
            <a:r>
              <a:rPr lang="en-US" sz="4800" b="1" dirty="0">
                <a:solidFill>
                  <a:srgbClr val="FF0000"/>
                </a:solidFill>
                <a:latin typeface="Times New Roman" panose="02020603050405020304" pitchFamily="18" charset="0"/>
                <a:cs typeface="Times New Roman" panose="02020603050405020304" pitchFamily="18" charset="0"/>
              </a:rPr>
              <a:t>RING SYSTEMS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80010" y="59055"/>
            <a:ext cx="12301855" cy="6739255"/>
          </a:xfrm>
          <a:prstGeom prst="rect">
            <a:avLst/>
          </a:prstGeom>
          <a:noFill/>
          <a:ln w="9525">
            <a:noFill/>
          </a:ln>
        </p:spPr>
        <p:txBody>
          <a:bodyPr wrap="square">
            <a:spAutoFit/>
          </a:bodyPr>
          <a:lstStyle/>
          <a:p>
            <a:pPr marL="342900" indent="-342900">
              <a:lnSpc>
                <a:spcPct val="150000"/>
              </a:lnSpc>
              <a:buFont typeface="Wingdings" panose="05000000000000000000" charset="0"/>
              <a:buChar char="ü"/>
            </a:pPr>
            <a:r>
              <a:rPr lang="en-US" sz="2400" b="0">
                <a:latin typeface="Times New Roman" panose="02020603050405020304" pitchFamily="18" charset="0"/>
                <a:cs typeface="Times New Roman" panose="02020603050405020304" pitchFamily="18" charset="0"/>
              </a:rPr>
              <a:t> Strong Lewis or protic acids are typically required for the reaction (</a:t>
            </a:r>
            <a:r>
              <a:rPr lang="en-US" sz="2400" b="0">
                <a:solidFill>
                  <a:schemeClr val="tx1"/>
                </a:solidFill>
                <a:latin typeface="Times New Roman" panose="02020603050405020304" pitchFamily="18" charset="0"/>
                <a:cs typeface="Times New Roman" panose="02020603050405020304" pitchFamily="18" charset="0"/>
              </a:rPr>
              <a:t>e.g. TiCl</a:t>
            </a:r>
            <a:r>
              <a:rPr lang="en-US" sz="2400" b="0" baseline="-25000">
                <a:solidFill>
                  <a:schemeClr val="tx1"/>
                </a:solidFill>
                <a:latin typeface="Times New Roman" panose="02020603050405020304" pitchFamily="18" charset="0"/>
                <a:cs typeface="Times New Roman" panose="02020603050405020304" pitchFamily="18" charset="0"/>
              </a:rPr>
              <a:t>4</a:t>
            </a:r>
            <a:r>
              <a:rPr lang="en-US" sz="2400" b="0">
                <a:solidFill>
                  <a:schemeClr val="tx1"/>
                </a:solidFill>
                <a:latin typeface="Times New Roman" panose="02020603050405020304" pitchFamily="18" charset="0"/>
                <a:cs typeface="Times New Roman" panose="02020603050405020304" pitchFamily="18" charset="0"/>
              </a:rPr>
              <a:t>, BF</a:t>
            </a:r>
            <a:r>
              <a:rPr lang="en-US" sz="2400" b="0" baseline="-25000">
                <a:solidFill>
                  <a:schemeClr val="tx1"/>
                </a:solidFill>
                <a:latin typeface="Times New Roman" panose="02020603050405020304" pitchFamily="18" charset="0"/>
                <a:cs typeface="Times New Roman" panose="02020603050405020304" pitchFamily="18" charset="0"/>
              </a:rPr>
              <a:t>3</a:t>
            </a:r>
            <a:r>
              <a:rPr lang="en-US" sz="2400" b="0">
                <a:solidFill>
                  <a:schemeClr val="tx1"/>
                </a:solidFill>
                <a:latin typeface="Times New Roman" panose="02020603050405020304" pitchFamily="18" charset="0"/>
                <a:cs typeface="Times New Roman" panose="02020603050405020304" pitchFamily="18" charset="0"/>
              </a:rPr>
              <a:t>, MeSO</a:t>
            </a:r>
            <a:r>
              <a:rPr lang="en-US" sz="2400" b="0" baseline="-25000">
                <a:solidFill>
                  <a:schemeClr val="tx1"/>
                </a:solidFill>
                <a:latin typeface="Times New Roman" panose="02020603050405020304" pitchFamily="18" charset="0"/>
                <a:cs typeface="Times New Roman" panose="02020603050405020304" pitchFamily="18" charset="0"/>
              </a:rPr>
              <a:t>3</a:t>
            </a:r>
            <a:r>
              <a:rPr lang="en-US" sz="2400" b="0">
                <a:solidFill>
                  <a:schemeClr val="tx1"/>
                </a:solidFill>
                <a:latin typeface="Times New Roman" panose="02020603050405020304" pitchFamily="18" charset="0"/>
                <a:cs typeface="Times New Roman" panose="02020603050405020304" pitchFamily="18" charset="0"/>
              </a:rPr>
              <a:t>H). </a:t>
            </a:r>
            <a:r>
              <a:rPr lang="en-US" sz="2400" b="0">
                <a:latin typeface="Times New Roman" panose="02020603050405020304" pitchFamily="18" charset="0"/>
                <a:cs typeface="Times New Roman" panose="02020603050405020304" pitchFamily="18" charset="0"/>
              </a:rPr>
              <a:t>These promoters are not compatible with sensitive functional groups, limiting the substrate scope.</a:t>
            </a:r>
          </a:p>
          <a:p>
            <a:pPr marL="342900" indent="-342900">
              <a:lnSpc>
                <a:spcPct val="150000"/>
              </a:lnSpc>
              <a:buFont typeface="Wingdings" panose="05000000000000000000" charset="0"/>
              <a:buChar char="ü"/>
            </a:pPr>
            <a:endParaRPr lang="en-US" sz="2400" b="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charset="0"/>
              <a:buChar char="ü"/>
            </a:pPr>
            <a:r>
              <a:rPr lang="en-US" sz="2400" b="0">
                <a:latin typeface="Times New Roman" panose="02020603050405020304" pitchFamily="18" charset="0"/>
                <a:cs typeface="Times New Roman" panose="02020603050405020304" pitchFamily="18" charset="0"/>
              </a:rPr>
              <a:t>Despite the mechanistic possibility for catalysis,  multiple eauivalens  of the promoter are often required in order to effect the reaction. This limits the atom economy of the reaction.</a:t>
            </a:r>
          </a:p>
          <a:p>
            <a:pPr marL="342900" indent="-342900">
              <a:lnSpc>
                <a:spcPct val="150000"/>
              </a:lnSpc>
              <a:buFont typeface="Wingdings" panose="05000000000000000000" charset="0"/>
              <a:buChar char="ü"/>
            </a:pPr>
            <a:endParaRPr lang="en-US" sz="2400" b="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charset="0"/>
              <a:buChar char="ü"/>
            </a:pPr>
            <a:r>
              <a:rPr lang="en-US" sz="2400" b="0">
                <a:latin typeface="Times New Roman" panose="02020603050405020304" pitchFamily="18" charset="0"/>
                <a:cs typeface="Times New Roman" panose="02020603050405020304" pitchFamily="18" charset="0"/>
              </a:rPr>
              <a:t>The elimination step is not regioselective; if multiple β-hydrogens are available for elimination, various products are often observed as mixtures. This is highly undesirable from an efficiency standpoint as arduous separtionis typically required.</a:t>
            </a:r>
          </a:p>
          <a:p>
            <a:pPr marL="342900" indent="-342900">
              <a:lnSpc>
                <a:spcPct val="150000"/>
              </a:lnSpc>
              <a:buFont typeface="Wingdings" panose="05000000000000000000" charset="0"/>
              <a:buChar char="ü"/>
            </a:pPr>
            <a:endParaRPr lang="en-US" sz="2400" b="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charset="0"/>
              <a:buChar char="ü"/>
            </a:pPr>
            <a:r>
              <a:rPr lang="en-US" sz="2400" b="0">
                <a:latin typeface="Times New Roman" panose="02020603050405020304" pitchFamily="18" charset="0"/>
                <a:cs typeface="Times New Roman" panose="02020603050405020304" pitchFamily="18" charset="0"/>
              </a:rPr>
              <a:t>Elimination destroys a potential sterocenter, decreasing the potential usefulness of the reaction.</a:t>
            </a:r>
            <a:endParaRPr 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70485" y="139700"/>
            <a:ext cx="12050395" cy="3784600"/>
          </a:xfrm>
          <a:prstGeom prst="rect">
            <a:avLst/>
          </a:prstGeom>
          <a:noFill/>
          <a:ln w="9525">
            <a:noFill/>
          </a:ln>
        </p:spPr>
        <p:txBody>
          <a:bodyPr wrap="square">
            <a:spAutoFit/>
          </a:bodyPr>
          <a:lstStyle/>
          <a:p>
            <a:pPr indent="0" algn="l"/>
            <a:r>
              <a:rPr lang="en-US" sz="2400" b="1">
                <a:latin typeface="Times New Roman" panose="02020603050405020304" pitchFamily="18" charset="0"/>
                <a:cs typeface="Georgia" panose="02040502050405020303" charset="0"/>
              </a:rPr>
              <a:t>Modern variants :</a:t>
            </a:r>
          </a:p>
          <a:p>
            <a:pPr indent="0" algn="l">
              <a:lnSpc>
                <a:spcPct val="150000"/>
              </a:lnSpc>
            </a:pPr>
            <a:r>
              <a:rPr lang="en-US" sz="2400" b="0">
                <a:latin typeface="Times New Roman" panose="02020603050405020304" pitchFamily="18" charset="0"/>
                <a:cs typeface="sans-serif" charset="0"/>
              </a:rPr>
              <a:t>The shortcomings noted above limit the usefulness of the Nazarov cyclization reaction in its canonical form. However, modifications to the reaction focused on remedying its issues continue to be an active area of  academic research.In particular, the research has focused on a few key areas: rendering the reactioncatalytic in the promoter, effecting the reaction with more mild promoters to improve functional group tolerance, directing the regioselctivity of the elimination step, and improving the overall steroselectivity. These have been successful to varying degrees.</a:t>
            </a:r>
            <a:endParaRPr lang="en-US" sz="2400"/>
          </a:p>
        </p:txBody>
      </p:sp>
      <p:pic>
        <p:nvPicPr>
          <p:cNvPr id="4" name="Picture 3"/>
          <p:cNvPicPr/>
          <p:nvPr/>
        </p:nvPicPr>
        <p:blipFill>
          <a:blip r:embed="rId2"/>
          <a:stretch>
            <a:fillRect/>
          </a:stretch>
        </p:blipFill>
        <p:spPr>
          <a:xfrm>
            <a:off x="1515745" y="3924300"/>
            <a:ext cx="9382125" cy="2696845"/>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 Box 100"/>
          <p:cNvSpPr txBox="1"/>
          <p:nvPr/>
        </p:nvSpPr>
        <p:spPr>
          <a:xfrm>
            <a:off x="133985" y="798830"/>
            <a:ext cx="11830050" cy="2861310"/>
          </a:xfrm>
          <a:prstGeom prst="rect">
            <a:avLst/>
          </a:prstGeom>
          <a:noFill/>
          <a:ln w="9525">
            <a:noFill/>
          </a:ln>
        </p:spPr>
        <p:txBody>
          <a:bodyPr wrap="square">
            <a:spAutoFit/>
          </a:bodyPr>
          <a:lstStyle/>
          <a:p>
            <a:pPr indent="0" algn="l">
              <a:lnSpc>
                <a:spcPct val="150000"/>
              </a:lnSpc>
            </a:pPr>
            <a:r>
              <a:rPr lang="en-US" sz="2400" b="0">
                <a:latin typeface="Times New Roman" panose="02020603050405020304" pitchFamily="18" charset="0"/>
                <a:cs typeface="Times New Roman" panose="02020603050405020304" pitchFamily="18" charset="0"/>
              </a:rPr>
              <a:t>Radical cyclization reactions are  organic chemical transormations hat yield cyclic products through radical  intermediates. They usually proceed in three basic steps: selective radical generation, radical cyclization, and conversion of the cyclized radical to product.</a:t>
            </a:r>
          </a:p>
          <a:p>
            <a:pPr indent="0" algn="l">
              <a:lnSpc>
                <a:spcPct val="150000"/>
              </a:lnSpc>
            </a:pPr>
            <a:endParaRPr lang="en-US" sz="2400" b="1">
              <a:latin typeface="Times New Roman" panose="02020603050405020304" pitchFamily="18" charset="0"/>
              <a:cs typeface="sans-serif" charset="0"/>
            </a:endParaRPr>
          </a:p>
          <a:p>
            <a:pPr indent="0" algn="l">
              <a:lnSpc>
                <a:spcPct val="150000"/>
              </a:lnSpc>
            </a:pPr>
            <a:r>
              <a:rPr lang="en-US" sz="2400" b="1">
                <a:latin typeface="Times New Roman" panose="02020603050405020304" pitchFamily="18" charset="0"/>
                <a:cs typeface="sans-serif" charset="0"/>
              </a:rPr>
              <a:t>Reaction:</a:t>
            </a:r>
            <a:endParaRPr lang="en-US" sz="2400"/>
          </a:p>
        </p:txBody>
      </p:sp>
      <p:pic>
        <p:nvPicPr>
          <p:cNvPr id="4" name="Picture 3"/>
          <p:cNvPicPr/>
          <p:nvPr/>
        </p:nvPicPr>
        <p:blipFill>
          <a:blip r:embed="rId2"/>
          <a:stretch>
            <a:fillRect/>
          </a:stretch>
        </p:blipFill>
        <p:spPr>
          <a:xfrm>
            <a:off x="2353310" y="3291205"/>
            <a:ext cx="6978015" cy="2467610"/>
          </a:xfrm>
          <a:prstGeom prst="rect">
            <a:avLst/>
          </a:prstGeom>
          <a:noFill/>
          <a:ln w="9525">
            <a:noFill/>
          </a:ln>
        </p:spPr>
      </p:pic>
      <p:sp>
        <p:nvSpPr>
          <p:cNvPr id="5" name="Text Box 4"/>
          <p:cNvSpPr txBox="1"/>
          <p:nvPr/>
        </p:nvSpPr>
        <p:spPr>
          <a:xfrm>
            <a:off x="2916555" y="113665"/>
            <a:ext cx="5852160" cy="953135"/>
          </a:xfrm>
          <a:prstGeom prst="rect">
            <a:avLst/>
          </a:prstGeom>
          <a:noFill/>
        </p:spPr>
        <p:txBody>
          <a:bodyPr wrap="square" rtlCol="0" anchor="t">
            <a:spAutoFit/>
          </a:bodyPr>
          <a:lstStyle/>
          <a:p>
            <a:r>
              <a:rPr lang="en-US" sz="2800" b="1">
                <a:solidFill>
                  <a:srgbClr val="92D050"/>
                </a:solidFill>
                <a:latin typeface="Times New Roman" panose="02020603050405020304" pitchFamily="18" charset="0"/>
                <a:cs typeface="Times New Roman" panose="02020603050405020304" pitchFamily="18" charset="0"/>
                <a:sym typeface="+mn-ea"/>
              </a:rPr>
              <a:t>Radical - Olefin cyclization:</a:t>
            </a:r>
            <a:endParaRPr lang="en-US" sz="2800">
              <a:solidFill>
                <a:srgbClr val="92D050"/>
              </a:solidFill>
              <a:latin typeface="Times New Roman" panose="02020603050405020304" pitchFamily="18" charset="0"/>
              <a:cs typeface="Times New Roman" panose="02020603050405020304" pitchFamily="18" charset="0"/>
              <a:sym typeface="+mn-ea"/>
            </a:endParaRPr>
          </a:p>
          <a:p>
            <a:endParaRPr lang="en-US" sz="2800">
              <a:solidFill>
                <a:srgbClr val="92D050"/>
              </a:solidFill>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9" descr="IMG_256"/>
          <p:cNvPicPr>
            <a:picLocks noGrp="1" noChangeAspect="1"/>
          </p:cNvPicPr>
          <p:nvPr>
            <p:ph idx="1"/>
          </p:nvPr>
        </p:nvPicPr>
        <p:blipFill>
          <a:blip r:embed="rId2"/>
          <a:stretch>
            <a:fillRect/>
          </a:stretch>
        </p:blipFill>
        <p:spPr>
          <a:xfrm>
            <a:off x="1517650" y="701675"/>
            <a:ext cx="9157335" cy="5455285"/>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 Box 101"/>
          <p:cNvSpPr txBox="1"/>
          <p:nvPr/>
        </p:nvSpPr>
        <p:spPr>
          <a:xfrm>
            <a:off x="3303905" y="231775"/>
            <a:ext cx="5080000" cy="521970"/>
          </a:xfrm>
          <a:prstGeom prst="rect">
            <a:avLst/>
          </a:prstGeom>
          <a:noFill/>
          <a:ln w="9525">
            <a:noFill/>
          </a:ln>
        </p:spPr>
        <p:txBody>
          <a:bodyPr>
            <a:spAutoFit/>
          </a:bodyPr>
          <a:lstStyle/>
          <a:p>
            <a:pPr indent="0"/>
            <a:r>
              <a:rPr lang="en-US" sz="2800" b="1">
                <a:solidFill>
                  <a:srgbClr val="FFC000"/>
                </a:solidFill>
                <a:latin typeface="Times New Roman" panose="02020603050405020304" pitchFamily="18" charset="0"/>
                <a:cs typeface="sans-serif" charset="0"/>
              </a:rPr>
              <a:t>Inter conversion of ring system</a:t>
            </a:r>
          </a:p>
        </p:txBody>
      </p:sp>
      <p:sp>
        <p:nvSpPr>
          <p:cNvPr id="5" name="Text Box 4"/>
          <p:cNvSpPr txBox="1"/>
          <p:nvPr/>
        </p:nvSpPr>
        <p:spPr>
          <a:xfrm>
            <a:off x="46990" y="1102360"/>
            <a:ext cx="11731625" cy="1568450"/>
          </a:xfrm>
          <a:prstGeom prst="rect">
            <a:avLst/>
          </a:prstGeom>
          <a:noFill/>
        </p:spPr>
        <p:txBody>
          <a:bodyPr wrap="square" rtlCol="0">
            <a:spAutoFit/>
          </a:bodyPr>
          <a:lstStyle/>
          <a:p>
            <a:pPr indent="0" algn="just">
              <a:lnSpc>
                <a:spcPct val="200000"/>
              </a:lnSpc>
            </a:pPr>
            <a:r>
              <a:rPr lang="en-US" sz="2400">
                <a:latin typeface="Times New Roman" panose="02020603050405020304" pitchFamily="18" charset="0"/>
                <a:cs typeface="Times New Roman" panose="02020603050405020304" pitchFamily="18" charset="0"/>
                <a:sym typeface="+mn-ea"/>
              </a:rPr>
              <a:t>Ring expansion and ring contraction reactions in the course of organic syntesis refer to a set of reactions which can lead to the expansion or contraction of an existing ring.</a:t>
            </a:r>
            <a:endParaRPr lang="en-US" sz="2400">
              <a:latin typeface="Times New Roman" panose="02020603050405020304" pitchFamily="18" charset="0"/>
              <a:cs typeface="Times New Roman" panose="02020603050405020304" pitchFamily="18" charset="0"/>
            </a:endParaRPr>
          </a:p>
        </p:txBody>
      </p:sp>
      <p:graphicFrame>
        <p:nvGraphicFramePr>
          <p:cNvPr id="14" name="Content Placeholder 13"/>
          <p:cNvGraphicFramePr>
            <a:graphicFrameLocks/>
          </p:cNvGraphicFramePr>
          <p:nvPr>
            <p:ph sz="half" idx="1"/>
          </p:nvPr>
        </p:nvGraphicFramePr>
        <p:xfrm>
          <a:off x="3644265" y="3320415"/>
          <a:ext cx="4399280" cy="1497330"/>
        </p:xfrm>
        <a:graphic>
          <a:graphicData uri="http://schemas.openxmlformats.org/presentationml/2006/ole">
            <p:oleObj spid="_x0000_s1025" r:id="rId3" imgW="2238687" imgH="762106" progId="PBrush">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 Box 101"/>
          <p:cNvSpPr txBox="1"/>
          <p:nvPr/>
        </p:nvSpPr>
        <p:spPr>
          <a:xfrm>
            <a:off x="189230" y="1355725"/>
            <a:ext cx="11813540" cy="1568450"/>
          </a:xfrm>
          <a:prstGeom prst="rect">
            <a:avLst/>
          </a:prstGeom>
          <a:noFill/>
          <a:ln w="9525">
            <a:noFill/>
          </a:ln>
        </p:spPr>
        <p:txBody>
          <a:bodyPr wrap="square">
            <a:spAutoFit/>
          </a:bodyPr>
          <a:lstStyle/>
          <a:p>
            <a:pPr indent="0" algn="just">
              <a:lnSpc>
                <a:spcPct val="200000"/>
              </a:lnSpc>
            </a:pPr>
            <a:r>
              <a:rPr lang="en-US" sz="2400" b="0">
                <a:latin typeface="Times New Roman" panose="02020603050405020304" pitchFamily="18" charset="0"/>
                <a:cs typeface="sans-serif" charset="0"/>
              </a:rPr>
              <a:t>Ring expansions are valuable because they allow access to larger systems that are difficult to synthesize through a single cyclization due to the slow rate of formation</a:t>
            </a:r>
            <a:endParaRPr lang="en-US" sz="2400"/>
          </a:p>
        </p:txBody>
      </p:sp>
      <p:sp>
        <p:nvSpPr>
          <p:cNvPr id="5" name="Text Box 4"/>
          <p:cNvSpPr txBox="1"/>
          <p:nvPr/>
        </p:nvSpPr>
        <p:spPr>
          <a:xfrm>
            <a:off x="3177540" y="610235"/>
            <a:ext cx="5080000" cy="521970"/>
          </a:xfrm>
          <a:prstGeom prst="rect">
            <a:avLst/>
          </a:prstGeom>
          <a:noFill/>
          <a:ln w="9525">
            <a:noFill/>
          </a:ln>
        </p:spPr>
        <p:txBody>
          <a:bodyPr>
            <a:spAutoFit/>
          </a:bodyPr>
          <a:lstStyle/>
          <a:p>
            <a:pPr indent="0" algn="ctr"/>
            <a:r>
              <a:rPr lang="en-US" sz="2800" b="1">
                <a:latin typeface="Times New Roman" panose="02020603050405020304" pitchFamily="18" charset="0"/>
                <a:cs typeface="sans-serif" charset="0"/>
              </a:rPr>
              <a:t>Ring Expansions</a:t>
            </a:r>
          </a:p>
        </p:txBody>
      </p:sp>
      <p:pic>
        <p:nvPicPr>
          <p:cNvPr id="14" name="Picture 12" descr="IMG_256"/>
          <p:cNvPicPr>
            <a:picLocks noGrp="1" noChangeAspect="1"/>
          </p:cNvPicPr>
          <p:nvPr>
            <p:ph idx="1"/>
          </p:nvPr>
        </p:nvPicPr>
        <p:blipFill>
          <a:blip r:embed="rId2"/>
          <a:stretch>
            <a:fillRect/>
          </a:stretch>
        </p:blipFill>
        <p:spPr>
          <a:xfrm>
            <a:off x="1702435" y="3131820"/>
            <a:ext cx="8326120" cy="1771650"/>
          </a:xfrm>
          <a:prstGeom prst="rect">
            <a:avLst/>
          </a:prstGeom>
          <a:noFill/>
          <a:ln w="9525">
            <a:noFill/>
          </a:ln>
        </p:spPr>
      </p:pic>
      <p:sp>
        <p:nvSpPr>
          <p:cNvPr id="7" name="Text Box 6"/>
          <p:cNvSpPr txBox="1"/>
          <p:nvPr/>
        </p:nvSpPr>
        <p:spPr>
          <a:xfrm>
            <a:off x="6064250" y="5030470"/>
            <a:ext cx="5080000" cy="1568450"/>
          </a:xfrm>
          <a:prstGeom prst="rect">
            <a:avLst/>
          </a:prstGeom>
          <a:noFill/>
          <a:ln w="9525">
            <a:noFill/>
          </a:ln>
        </p:spPr>
        <p:txBody>
          <a:bodyPr>
            <a:spAutoFit/>
          </a:bodyPr>
          <a:lstStyle/>
          <a:p>
            <a:pPr indent="0"/>
            <a:r>
              <a:rPr lang="en-US" sz="2400" b="0">
                <a:latin typeface="Times New Roman" panose="02020603050405020304" pitchFamily="18" charset="0"/>
                <a:ea typeface="SimSun" panose="02010600030101010101" pitchFamily="2" charset="-122"/>
              </a:rPr>
              <a:t>These are two types </a:t>
            </a:r>
          </a:p>
          <a:p>
            <a:pPr indent="0"/>
            <a:endParaRPr lang="en-US" sz="2400" b="1">
              <a:solidFill>
                <a:srgbClr val="44546A"/>
              </a:solidFill>
              <a:latin typeface="Times New Roman" panose="02020603050405020304" pitchFamily="18" charset="0"/>
              <a:cs typeface="sans-serif" charset="0"/>
            </a:endParaRPr>
          </a:p>
          <a:p>
            <a:r>
              <a:rPr lang="en-US" sz="2400" b="1">
                <a:solidFill>
                  <a:srgbClr val="44546A"/>
                </a:solidFill>
                <a:latin typeface="Times New Roman" panose="02020603050405020304" pitchFamily="18" charset="0"/>
                <a:cs typeface="sans-serif" charset="0"/>
              </a:rPr>
              <a:t>1. Carbon insertion reactions</a:t>
            </a:r>
          </a:p>
          <a:p>
            <a:r>
              <a:rPr lang="en-US" sz="2400" b="1">
                <a:solidFill>
                  <a:srgbClr val="44546A"/>
                </a:solidFill>
                <a:latin typeface="Times New Roman" panose="02020603050405020304" pitchFamily="18" charset="0"/>
                <a:cs typeface="sans-serif" charset="0"/>
              </a:rPr>
              <a:t>2. Heteroatom insertion reactions</a:t>
            </a: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 Box 101"/>
          <p:cNvSpPr txBox="1"/>
          <p:nvPr/>
        </p:nvSpPr>
        <p:spPr>
          <a:xfrm>
            <a:off x="3240405" y="105410"/>
            <a:ext cx="5080000" cy="521970"/>
          </a:xfrm>
          <a:prstGeom prst="rect">
            <a:avLst/>
          </a:prstGeom>
          <a:noFill/>
          <a:ln w="9525">
            <a:noFill/>
          </a:ln>
        </p:spPr>
        <p:txBody>
          <a:bodyPr>
            <a:spAutoFit/>
          </a:bodyPr>
          <a:lstStyle/>
          <a:p>
            <a:pPr indent="0"/>
            <a:r>
              <a:rPr lang="en-US" sz="2800" b="1">
                <a:solidFill>
                  <a:srgbClr val="44546A"/>
                </a:solidFill>
                <a:latin typeface="Times New Roman" panose="02020603050405020304" pitchFamily="18" charset="0"/>
                <a:cs typeface="sans-serif" charset="0"/>
              </a:rPr>
              <a:t>Carbon insertion reactions</a:t>
            </a:r>
          </a:p>
        </p:txBody>
      </p:sp>
      <p:sp>
        <p:nvSpPr>
          <p:cNvPr id="5" name="Text Box 4"/>
          <p:cNvSpPr txBox="1"/>
          <p:nvPr/>
        </p:nvSpPr>
        <p:spPr>
          <a:xfrm>
            <a:off x="322580" y="550545"/>
            <a:ext cx="11877040" cy="1753235"/>
          </a:xfrm>
          <a:prstGeom prst="rect">
            <a:avLst/>
          </a:prstGeom>
          <a:noFill/>
          <a:ln w="9525">
            <a:noFill/>
          </a:ln>
        </p:spPr>
        <p:txBody>
          <a:bodyPr wrap="square">
            <a:spAutoFit/>
          </a:bodyPr>
          <a:lstStyle/>
          <a:p>
            <a:pPr indent="0">
              <a:lnSpc>
                <a:spcPct val="150000"/>
              </a:lnSpc>
            </a:pPr>
            <a:r>
              <a:rPr lang="en-US" sz="2400" b="0">
                <a:latin typeface="Times New Roman" panose="02020603050405020304" pitchFamily="18" charset="0"/>
                <a:cs typeface="sans-serif" charset="0"/>
              </a:rPr>
              <a:t>Carbon insertions are tremendously useful reactions which introduce an additional carbon atom into the ring. These reactions are used in the synthesis of many drugs and natural products. These can proceed through any of the mechanisms listed below.</a:t>
            </a:r>
          </a:p>
        </p:txBody>
      </p:sp>
      <p:sp>
        <p:nvSpPr>
          <p:cNvPr id="6" name="Text Box 5"/>
          <p:cNvSpPr txBox="1"/>
          <p:nvPr/>
        </p:nvSpPr>
        <p:spPr>
          <a:xfrm>
            <a:off x="165100" y="2186305"/>
            <a:ext cx="9053830" cy="460375"/>
          </a:xfrm>
          <a:prstGeom prst="rect">
            <a:avLst/>
          </a:prstGeom>
          <a:noFill/>
          <a:ln w="9525">
            <a:noFill/>
          </a:ln>
        </p:spPr>
        <p:txBody>
          <a:bodyPr wrap="square">
            <a:spAutoFit/>
          </a:bodyPr>
          <a:lstStyle/>
          <a:p>
            <a:pPr indent="0"/>
            <a:r>
              <a:rPr lang="en-US" sz="2400" b="1">
                <a:latin typeface="Times New Roman" panose="02020603050405020304" pitchFamily="18" charset="0"/>
                <a:cs typeface="sans-serif" charset="0"/>
              </a:rPr>
              <a:t>Carbon insertion through migration to an exocyclic group</a:t>
            </a:r>
          </a:p>
        </p:txBody>
      </p:sp>
      <p:pic>
        <p:nvPicPr>
          <p:cNvPr id="7" name="Picture 6"/>
          <p:cNvPicPr/>
          <p:nvPr/>
        </p:nvPicPr>
        <p:blipFill>
          <a:blip r:embed="rId2"/>
          <a:stretch>
            <a:fillRect/>
          </a:stretch>
        </p:blipFill>
        <p:spPr>
          <a:xfrm>
            <a:off x="4121785" y="2633980"/>
            <a:ext cx="4198620" cy="1437005"/>
          </a:xfrm>
          <a:prstGeom prst="rect">
            <a:avLst/>
          </a:prstGeom>
          <a:noFill/>
          <a:ln w="9525">
            <a:noFill/>
          </a:ln>
        </p:spPr>
      </p:pic>
      <p:sp>
        <p:nvSpPr>
          <p:cNvPr id="103" name="Text Box 102"/>
          <p:cNvSpPr txBox="1"/>
          <p:nvPr/>
        </p:nvSpPr>
        <p:spPr>
          <a:xfrm>
            <a:off x="165100" y="4257040"/>
            <a:ext cx="10363835" cy="460375"/>
          </a:xfrm>
          <a:prstGeom prst="rect">
            <a:avLst/>
          </a:prstGeom>
          <a:noFill/>
          <a:ln w="9525">
            <a:noFill/>
          </a:ln>
        </p:spPr>
        <p:txBody>
          <a:bodyPr wrap="square">
            <a:spAutoFit/>
          </a:bodyPr>
          <a:lstStyle/>
          <a:p>
            <a:pPr indent="0" algn="l"/>
            <a:r>
              <a:rPr lang="en-US" sz="2400" b="1">
                <a:latin typeface="Times New Roman" panose="02020603050405020304" pitchFamily="18" charset="0"/>
                <a:cs typeface="sans-serif" charset="0"/>
              </a:rPr>
              <a:t>Carbon insertion through opening of a bicycle</a:t>
            </a:r>
            <a:endParaRPr lang="en-US" sz="2400"/>
          </a:p>
        </p:txBody>
      </p:sp>
      <p:pic>
        <p:nvPicPr>
          <p:cNvPr id="8" name="Picture 7"/>
          <p:cNvPicPr/>
          <p:nvPr/>
        </p:nvPicPr>
        <p:blipFill>
          <a:blip r:embed="rId3"/>
          <a:stretch>
            <a:fillRect/>
          </a:stretch>
        </p:blipFill>
        <p:spPr>
          <a:xfrm>
            <a:off x="2750820" y="4855845"/>
            <a:ext cx="7778115" cy="1476375"/>
          </a:xfrm>
          <a:prstGeom prst="rect">
            <a:avLst/>
          </a:prstGeom>
          <a:noFill/>
          <a:ln w="9525">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ext Box 103"/>
          <p:cNvSpPr txBox="1"/>
          <p:nvPr/>
        </p:nvSpPr>
        <p:spPr>
          <a:xfrm>
            <a:off x="47625" y="-186055"/>
            <a:ext cx="12097385" cy="4399915"/>
          </a:xfrm>
          <a:prstGeom prst="rect">
            <a:avLst/>
          </a:prstGeom>
          <a:noFill/>
          <a:ln w="9525">
            <a:noFill/>
          </a:ln>
        </p:spPr>
        <p:txBody>
          <a:bodyPr wrap="square">
            <a:spAutoFit/>
          </a:bodyPr>
          <a:lstStyle/>
          <a:p>
            <a:pPr indent="0" algn="just">
              <a:lnSpc>
                <a:spcPct val="200000"/>
              </a:lnSpc>
            </a:pPr>
            <a:r>
              <a:rPr lang="en-US" sz="2800" b="1">
                <a:solidFill>
                  <a:srgbClr val="44546A"/>
                </a:solidFill>
                <a:latin typeface="Times New Roman" panose="02020603050405020304" pitchFamily="18" charset="0"/>
                <a:cs typeface="sans-serif" charset="0"/>
              </a:rPr>
              <a:t>Heteroatom insertion reactions:</a:t>
            </a:r>
            <a:endParaRPr lang="en-US" sz="2800" b="0">
              <a:latin typeface="Times New Roman" panose="02020603050405020304" pitchFamily="18" charset="0"/>
              <a:cs typeface="sans-serif" charset="0"/>
            </a:endParaRPr>
          </a:p>
          <a:p>
            <a:r>
              <a:rPr lang="en-US" sz="2800" b="0">
                <a:latin typeface="Times New Roman" panose="02020603050405020304" pitchFamily="18" charset="0"/>
                <a:cs typeface="sans-serif" charset="0"/>
              </a:rPr>
              <a:t>Heteroatom additions to rings can occur through ring expansions if not they are not done through de-novo ring synthesis. These introductions are primarily ring expansions because they often take place through migration/insertion pathways similar to those mentioned above for carbon. </a:t>
            </a:r>
            <a:endParaRPr lang="en-US" sz="2800"/>
          </a:p>
        </p:txBody>
      </p:sp>
      <p:pic>
        <p:nvPicPr>
          <p:cNvPr id="5" name="Picture 4"/>
          <p:cNvPicPr/>
          <p:nvPr/>
        </p:nvPicPr>
        <p:blipFill>
          <a:blip r:embed="rId2"/>
          <a:stretch>
            <a:fillRect/>
          </a:stretch>
        </p:blipFill>
        <p:spPr>
          <a:xfrm>
            <a:off x="3871595" y="4213860"/>
            <a:ext cx="6017260" cy="2348230"/>
          </a:xfrm>
          <a:prstGeom prst="rect">
            <a:avLst/>
          </a:prstGeom>
          <a:noFill/>
          <a:ln w="9525">
            <a:noFill/>
          </a:ln>
        </p:spPr>
      </p:pic>
      <p:sp>
        <p:nvSpPr>
          <p:cNvPr id="105" name="Text Box 104"/>
          <p:cNvSpPr txBox="1"/>
          <p:nvPr/>
        </p:nvSpPr>
        <p:spPr>
          <a:xfrm>
            <a:off x="3556000" y="4387215"/>
            <a:ext cx="5080000" cy="460375"/>
          </a:xfrm>
          <a:prstGeom prst="rect">
            <a:avLst/>
          </a:prstGeom>
          <a:noFill/>
          <a:ln w="9525">
            <a:noFill/>
          </a:ln>
        </p:spPr>
        <p:txBody>
          <a:bodyPr>
            <a:spAutoFit/>
          </a:bodyPr>
          <a:lstStyle/>
          <a:p>
            <a:pPr indent="0" algn="ctr"/>
            <a:endParaRPr lang="en-US" sz="1200" b="0">
              <a:latin typeface="SimSun" panose="02010600030101010101" pitchFamily="2" charset="-122"/>
              <a:cs typeface="等线" charset="0"/>
            </a:endParaRPr>
          </a:p>
          <a:p>
            <a:r>
              <a:rPr lang="en-US" sz="1200" b="0">
                <a:latin typeface="SimSun" panose="02010600030101010101" pitchFamily="2" charset="-122"/>
                <a:cs typeface="等线" charset="0"/>
              </a:rPr>
              <a:t> </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4017010" y="2400300"/>
            <a:ext cx="4806315" cy="1445260"/>
          </a:xfrm>
          <a:prstGeom prst="rect">
            <a:avLst/>
          </a:prstGeom>
          <a:noFill/>
        </p:spPr>
        <p:txBody>
          <a:bodyPr wrap="square" rtlCol="0">
            <a:spAutoFit/>
            <a:scene3d>
              <a:camera prst="orthographicFront"/>
              <a:lightRig rig="threePt" dir="t"/>
            </a:scene3d>
          </a:bodyPr>
          <a:lstStyle/>
          <a:p>
            <a:r>
              <a:rPr lang="en-US" sz="8800">
                <a:ln/>
                <a:solidFill>
                  <a:schemeClr val="accent1"/>
                </a:solidFill>
                <a:effectLst>
                  <a:outerShdw blurRad="38100" dist="25400" dir="5400000" algn="ctr" rotWithShape="0">
                    <a:srgbClr val="6E747A">
                      <a:alpha val="43000"/>
                    </a:srgbClr>
                  </a:outerShdw>
                </a:effectLst>
                <a:latin typeface="Blackadder ITC" panose="04020505051007020D02" charset="0"/>
                <a:cs typeface="Blackadder ITC" panose="04020505051007020D02"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AppData\Local\Temp\ksohtml7444\wps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5013" y="3829878"/>
            <a:ext cx="6163763" cy="2070514"/>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477078" y="437031"/>
            <a:ext cx="11118574" cy="3957302"/>
          </a:xfrm>
          <a:prstGeom prst="rect">
            <a:avLst/>
          </a:prstGeom>
        </p:spPr>
        <p:txBody>
          <a:bodyPr wrap="square">
            <a:spAutoFit/>
          </a:bodyPr>
          <a:lstStyle/>
          <a:p>
            <a:pPr algn="ctr">
              <a:lnSpc>
                <a:spcPct val="200000"/>
              </a:lnSpc>
              <a:spcAft>
                <a:spcPts val="600"/>
              </a:spcAft>
            </a:pPr>
            <a:r>
              <a:rPr lang="en-US" sz="2800" b="1" dirty="0" err="1">
                <a:solidFill>
                  <a:srgbClr val="7030A0"/>
                </a:solidFill>
                <a:latin typeface="Times New Roman" panose="02020603050405020304" pitchFamily="18" charset="0"/>
                <a:ea typeface="等线" panose="020B0503020204020204" pitchFamily="2" charset="-122"/>
                <a:cs typeface="Times New Roman" panose="02020603050405020304" pitchFamily="18" charset="0"/>
              </a:rPr>
              <a:t>Pauson</a:t>
            </a:r>
            <a:r>
              <a:rPr lang="en-US" sz="2800" b="1" dirty="0">
                <a:solidFill>
                  <a:srgbClr val="7030A0"/>
                </a:solidFill>
                <a:latin typeface="Times New Roman" panose="02020603050405020304" pitchFamily="18" charset="0"/>
                <a:ea typeface="等线" panose="020B0503020204020204" pitchFamily="2" charset="-122"/>
                <a:cs typeface="Times New Roman" panose="02020603050405020304" pitchFamily="18" charset="0"/>
              </a:rPr>
              <a:t> – Khand Reaction</a:t>
            </a:r>
            <a:endParaRPr lang="en-US" sz="2800" dirty="0">
              <a:solidFill>
                <a:srgbClr val="7030A0"/>
              </a:solidFill>
              <a:effectLst/>
              <a:latin typeface="Calibri" panose="020F0502020204030204" pitchFamily="34" charset="0"/>
              <a:ea typeface="等线" panose="020B0503020204020204" pitchFamily="2" charset="-122"/>
              <a:cs typeface="Times New Roman" panose="02020603050405020304" pitchFamily="18" charset="0"/>
            </a:endParaRPr>
          </a:p>
          <a:p>
            <a:pPr algn="just">
              <a:lnSpc>
                <a:spcPct val="20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The </a:t>
            </a:r>
            <a:r>
              <a:rPr lang="en-US" sz="2400" dirty="0" err="1">
                <a:latin typeface="Times New Roman" panose="02020603050405020304" pitchFamily="18" charset="0"/>
                <a:ea typeface="等线" panose="020B0503020204020204" pitchFamily="2" charset="-122"/>
                <a:cs typeface="Times New Roman" panose="02020603050405020304" pitchFamily="18" charset="0"/>
              </a:rPr>
              <a:t>Pauson</a:t>
            </a:r>
            <a:r>
              <a:rPr lang="en-US" sz="2400" dirty="0">
                <a:latin typeface="Times New Roman" panose="02020603050405020304" pitchFamily="18" charset="0"/>
                <a:ea typeface="等线" panose="020B0503020204020204" pitchFamily="2" charset="-122"/>
                <a:cs typeface="Times New Roman" panose="02020603050405020304" pitchFamily="18" charset="0"/>
              </a:rPr>
              <a:t>–Khand reaction (or PKR or PK-type reaction) is a chemical reaction described as a [2+2+1] cycloaddition between an alkyne, an alkene and carbon monoxide to form a α,β-cyclopentenone.</a:t>
            </a:r>
            <a:endParaRPr lang="en-US" sz="2400" dirty="0">
              <a:effectLst/>
              <a:latin typeface="Calibri" panose="020F0502020204030204" pitchFamily="34" charset="0"/>
              <a:ea typeface="等线" panose="020B0503020204020204" pitchFamily="2" charset="-122"/>
              <a:cs typeface="Times New Roman" panose="02020603050405020304" pitchFamily="18" charset="0"/>
            </a:endParaRPr>
          </a:p>
          <a:p>
            <a:pPr algn="just">
              <a:lnSpc>
                <a:spcPct val="200000"/>
              </a:lnSpc>
              <a:spcAft>
                <a:spcPts val="600"/>
              </a:spcAft>
            </a:pPr>
            <a:r>
              <a:rPr lang="en-US" sz="2400" b="1" dirty="0">
                <a:latin typeface="Times New Roman" panose="02020603050405020304" pitchFamily="18" charset="0"/>
                <a:ea typeface="等线" panose="020B0503020204020204" pitchFamily="2" charset="-122"/>
                <a:cs typeface="Times New Roman" panose="02020603050405020304" pitchFamily="18" charset="0"/>
              </a:rPr>
              <a:t>Reaction:</a:t>
            </a:r>
            <a:endParaRPr lang="en-US" sz="2400" dirty="0">
              <a:effectLst/>
              <a:latin typeface="Calibri" panose="020F0502020204030204" pitchFamily="34" charset="0"/>
              <a:ea typeface="等线" panose="020B0503020204020204"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008" y="372169"/>
            <a:ext cx="12085984" cy="6744603"/>
          </a:xfrm>
          <a:prstGeom prst="rect">
            <a:avLst/>
          </a:prstGeom>
        </p:spPr>
        <p:txBody>
          <a:bodyPr wrap="square">
            <a:spAutoFit/>
          </a:bodyPr>
          <a:lstStyle/>
          <a:p>
            <a:pPr>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The reaction works with both terminal and internal alkynes although internal alkynes tend to give lower yields. The order of reactivity for the alkene is strained cyclic alkene &gt; terminal alkene &gt; disubstituted alkene &gt; trisubstituted alkene.  </a:t>
            </a:r>
          </a:p>
          <a:p>
            <a:pPr>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  </a:t>
            </a:r>
          </a:p>
          <a:p>
            <a:pPr>
              <a:lnSpc>
                <a:spcPct val="150000"/>
              </a:lnSpc>
              <a:spcAft>
                <a:spcPts val="600"/>
              </a:spcAft>
            </a:pPr>
            <a:r>
              <a:rPr lang="en-US" sz="2400" b="1" dirty="0">
                <a:effectLst/>
                <a:latin typeface="Times New Roman" panose="02020603050405020304" pitchFamily="18" charset="0"/>
                <a:ea typeface="等线" panose="020B0503020204020204" pitchFamily="2" charset="-122"/>
                <a:cs typeface="Times New Roman" panose="02020603050405020304" pitchFamily="18" charset="0"/>
              </a:rPr>
              <a:t>Mechanism:</a:t>
            </a:r>
            <a:endParaRPr lang="en-US" sz="2400" dirty="0">
              <a:latin typeface="Times New Roman" panose="02020603050405020304" pitchFamily="18" charset="0"/>
              <a:ea typeface="等线" panose="020B0503020204020204" pitchFamily="2" charset="-122"/>
              <a:cs typeface="Times New Roman" panose="02020603050405020304" pitchFamily="18" charset="0"/>
            </a:endParaRPr>
          </a:p>
          <a:p>
            <a:pPr lvl="4">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oxidative addition </a:t>
            </a:r>
          </a:p>
          <a:p>
            <a:pPr lvl="4">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alkene coordination </a:t>
            </a:r>
          </a:p>
          <a:p>
            <a:pPr lvl="4">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alkene insertion </a:t>
            </a:r>
          </a:p>
          <a:p>
            <a:pPr lvl="4">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Co insertion and </a:t>
            </a:r>
          </a:p>
          <a:p>
            <a:pPr lvl="4">
              <a:lnSpc>
                <a:spcPct val="150000"/>
              </a:lnSpc>
              <a:spcAft>
                <a:spcPts val="600"/>
              </a:spcAft>
            </a:pPr>
            <a:r>
              <a:rPr lang="en-US" sz="2400" dirty="0">
                <a:latin typeface="Times New Roman" panose="02020603050405020304" pitchFamily="18" charset="0"/>
                <a:ea typeface="等线" panose="020B0503020204020204" pitchFamily="2" charset="-122"/>
                <a:cs typeface="Times New Roman" panose="02020603050405020304" pitchFamily="18" charset="0"/>
              </a:rPr>
              <a:t>reductive elimination.</a:t>
            </a:r>
            <a:endParaRPr lang="en-US" sz="2400" dirty="0">
              <a:effectLst/>
              <a:latin typeface="Times New Roman" panose="02020603050405020304" pitchFamily="18" charset="0"/>
              <a:ea typeface="等线" panose="020B0503020204020204" pitchFamily="2" charset="-122"/>
              <a:cs typeface="Times New Roman" panose="02020603050405020304" pitchFamily="18" charset="0"/>
            </a:endParaRPr>
          </a:p>
          <a:p>
            <a:pPr algn="just">
              <a:lnSpc>
                <a:spcPct val="150000"/>
              </a:lnSpc>
              <a:spcAft>
                <a:spcPts val="600"/>
              </a:spcAft>
            </a:pPr>
            <a:endParaRPr lang="en-US" sz="2400" dirty="0">
              <a:effectLst/>
              <a:latin typeface="Calibri" panose="020F0502020204030204" pitchFamily="34" charset="0"/>
              <a:ea typeface="等线" panose="020B0503020204020204" pitchFamily="2" charset="-122"/>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124571" y="76619"/>
            <a:ext cx="5942857" cy="67047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5287" y="207499"/>
            <a:ext cx="11741426" cy="3108543"/>
          </a:xfrm>
          <a:prstGeom prst="rect">
            <a:avLst/>
          </a:prstGeom>
        </p:spPr>
        <p:txBody>
          <a:bodyPr wrap="square">
            <a:spAutoFit/>
          </a:bodyPr>
          <a:lstStyle/>
          <a:p>
            <a:pPr algn="ctr"/>
            <a:r>
              <a:rPr lang="en-US" sz="2800" b="1" dirty="0">
                <a:solidFill>
                  <a:srgbClr val="C00000"/>
                </a:solidFill>
                <a:latin typeface="Times New Roman" panose="02020603050405020304" pitchFamily="18" charset="0"/>
                <a:cs typeface="Times New Roman" panose="02020603050405020304" pitchFamily="18" charset="0"/>
              </a:rPr>
              <a:t>Bergmann Reaction</a:t>
            </a:r>
          </a:p>
          <a:p>
            <a:pPr algn="ctr"/>
            <a:endParaRPr lang="en-US" sz="2400" b="1" dirty="0">
              <a:solidFill>
                <a:srgbClr val="C00000"/>
              </a:solidFill>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Bergman cyclization or Bergman reaction or Bergman cycloaromatization is an organic reaction and more specifically a rearrangement reaction taking place when an enediyne is heated in presence of a suitable hydrogen donor.  It is the most famous and well-studied member of the general class of cycloaromatization reactions.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Reaction :</a:t>
            </a:r>
          </a:p>
        </p:txBody>
      </p:sp>
      <p:pic>
        <p:nvPicPr>
          <p:cNvPr id="7" name="Picture 6" descr="IMG_256"/>
          <p:cNvPicPr>
            <a:picLocks noChangeAspect="1"/>
          </p:cNvPicPr>
          <p:nvPr/>
        </p:nvPicPr>
        <p:blipFill>
          <a:blip r:embed="rId2"/>
          <a:stretch>
            <a:fillRect/>
          </a:stretch>
        </p:blipFill>
        <p:spPr>
          <a:xfrm>
            <a:off x="2370203" y="3660893"/>
            <a:ext cx="7972416" cy="2368846"/>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IMG_256"/>
          <p:cNvPicPr>
            <a:picLocks noGrp="1" noChangeAspect="1"/>
          </p:cNvPicPr>
          <p:nvPr>
            <p:ph idx="1"/>
          </p:nvPr>
        </p:nvPicPr>
        <p:blipFill>
          <a:blip r:embed="rId2"/>
          <a:stretch>
            <a:fillRect/>
          </a:stretch>
        </p:blipFill>
        <p:spPr>
          <a:xfrm>
            <a:off x="494665" y="1598295"/>
            <a:ext cx="10379710" cy="4523105"/>
          </a:xfrm>
          <a:prstGeom prst="rect">
            <a:avLst/>
          </a:prstGeom>
          <a:noFill/>
          <a:ln w="9525">
            <a:noFill/>
          </a:ln>
        </p:spPr>
      </p:pic>
      <p:sp>
        <p:nvSpPr>
          <p:cNvPr id="7" name="Text Box 6"/>
          <p:cNvSpPr txBox="1"/>
          <p:nvPr/>
        </p:nvSpPr>
        <p:spPr>
          <a:xfrm>
            <a:off x="259080" y="373380"/>
            <a:ext cx="5080000" cy="521970"/>
          </a:xfrm>
          <a:prstGeom prst="rect">
            <a:avLst/>
          </a:prstGeom>
          <a:noFill/>
          <a:ln w="9525">
            <a:noFill/>
          </a:ln>
        </p:spPr>
        <p:txBody>
          <a:bodyPr>
            <a:spAutoFit/>
          </a:bodyPr>
          <a:lstStyle/>
          <a:p>
            <a:pPr indent="0"/>
            <a:r>
              <a:rPr lang="en-US" sz="2800" b="1">
                <a:latin typeface="Times New Roman" panose="02020603050405020304" pitchFamily="18" charset="0"/>
                <a:ea typeface="SimSun" panose="02010600030101010101" pitchFamily="2" charset="-122"/>
              </a:rPr>
              <a:t>Mechanism: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245110" y="163830"/>
            <a:ext cx="11482705" cy="521970"/>
          </a:xfrm>
          <a:prstGeom prst="rect">
            <a:avLst/>
          </a:prstGeom>
          <a:noFill/>
          <a:ln w="9525">
            <a:noFill/>
          </a:ln>
        </p:spPr>
        <p:txBody>
          <a:bodyPr wrap="square">
            <a:spAutoFit/>
          </a:bodyPr>
          <a:lstStyle/>
          <a:p>
            <a:pPr indent="0" algn="ctr"/>
            <a:r>
              <a:rPr lang="en-US" sz="2800" b="1">
                <a:solidFill>
                  <a:srgbClr val="0070C0"/>
                </a:solidFill>
                <a:latin typeface="Times New Roman" panose="02020603050405020304" pitchFamily="18" charset="0"/>
                <a:cs typeface="等线" charset="0"/>
              </a:rPr>
              <a:t>Nazarov Cyclization</a:t>
            </a:r>
            <a:endParaRPr lang="en-US" sz="2800" b="1" u="sng">
              <a:solidFill>
                <a:srgbClr val="0070C0"/>
              </a:solidFill>
              <a:latin typeface="Times New Roman" panose="02020603050405020304" pitchFamily="18" charset="0"/>
              <a:cs typeface="等线" charset="0"/>
            </a:endParaRPr>
          </a:p>
        </p:txBody>
      </p:sp>
      <p:sp>
        <p:nvSpPr>
          <p:cNvPr id="7" name="Text Box 6"/>
          <p:cNvSpPr txBox="1"/>
          <p:nvPr/>
        </p:nvSpPr>
        <p:spPr>
          <a:xfrm>
            <a:off x="354965" y="750570"/>
            <a:ext cx="11719560" cy="2861310"/>
          </a:xfrm>
          <a:prstGeom prst="rect">
            <a:avLst/>
          </a:prstGeom>
          <a:noFill/>
          <a:ln w="9525">
            <a:noFill/>
          </a:ln>
        </p:spPr>
        <p:txBody>
          <a:bodyPr wrap="square">
            <a:spAutoFit/>
          </a:bodyPr>
          <a:lstStyle/>
          <a:p>
            <a:pPr indent="0">
              <a:lnSpc>
                <a:spcPct val="150000"/>
              </a:lnSpc>
            </a:pPr>
            <a:r>
              <a:rPr lang="en-US" sz="2400">
                <a:latin typeface="Times New Roman" panose="02020603050405020304" pitchFamily="18" charset="0"/>
                <a:cs typeface="sans-serif" charset="0"/>
              </a:rPr>
              <a:t>The Nazarov cyclization reaction (often referred to as simply the Nazarov cyclization) is a  chemical reaction  used in  organic chemistry for the synthesis of cyclopentenones.   The reaction is typically divided into classical and modern variants, depending on the regents and  substrates employed. </a:t>
            </a:r>
          </a:p>
          <a:p>
            <a:pPr indent="0">
              <a:lnSpc>
                <a:spcPct val="150000"/>
              </a:lnSpc>
            </a:pPr>
            <a:r>
              <a:rPr lang="en-US" sz="2400" b="1">
                <a:latin typeface="Times New Roman" panose="02020603050405020304" pitchFamily="18" charset="0"/>
                <a:cs typeface="Times New Roman" panose="02020603050405020304" pitchFamily="18" charset="0"/>
              </a:rPr>
              <a:t>Reaction :</a:t>
            </a:r>
          </a:p>
        </p:txBody>
      </p:sp>
      <p:pic>
        <p:nvPicPr>
          <p:cNvPr id="8" name="Picture 4" descr="IMG_256"/>
          <p:cNvPicPr>
            <a:picLocks noGrp="1" noChangeAspect="1"/>
          </p:cNvPicPr>
          <p:nvPr>
            <p:ph idx="1"/>
          </p:nvPr>
        </p:nvPicPr>
        <p:blipFill>
          <a:blip r:embed="rId2"/>
          <a:stretch>
            <a:fillRect/>
          </a:stretch>
        </p:blipFill>
        <p:spPr>
          <a:xfrm>
            <a:off x="2698750" y="3950335"/>
            <a:ext cx="7032625" cy="219773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IMG_256"/>
          <p:cNvPicPr>
            <a:picLocks noGrp="1" noChangeAspect="1"/>
          </p:cNvPicPr>
          <p:nvPr>
            <p:ph idx="1"/>
          </p:nvPr>
        </p:nvPicPr>
        <p:blipFill>
          <a:blip r:embed="rId2"/>
          <a:stretch>
            <a:fillRect/>
          </a:stretch>
        </p:blipFill>
        <p:spPr>
          <a:xfrm>
            <a:off x="2309495" y="220980"/>
            <a:ext cx="8210550" cy="641540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132715" y="153035"/>
            <a:ext cx="11673205" cy="4061460"/>
          </a:xfrm>
          <a:prstGeom prst="rect">
            <a:avLst/>
          </a:prstGeom>
          <a:noFill/>
          <a:ln w="9525">
            <a:noFill/>
          </a:ln>
        </p:spPr>
        <p:txBody>
          <a:bodyPr wrap="square">
            <a:spAutoFit/>
          </a:bodyPr>
          <a:lstStyle/>
          <a:p>
            <a:pPr indent="0" algn="ctr">
              <a:lnSpc>
                <a:spcPct val="150000"/>
              </a:lnSpc>
            </a:pPr>
            <a:r>
              <a:rPr lang="en-US" sz="2800" b="1">
                <a:solidFill>
                  <a:srgbClr val="00B050"/>
                </a:solidFill>
                <a:latin typeface="Times New Roman" panose="02020603050405020304" pitchFamily="18" charset="0"/>
                <a:cs typeface="sans-serif" charset="0"/>
              </a:rPr>
              <a:t>Classical Nazarov Cylizations</a:t>
            </a:r>
          </a:p>
          <a:p>
            <a:pPr indent="0" algn="l">
              <a:lnSpc>
                <a:spcPct val="150000"/>
              </a:lnSpc>
            </a:pPr>
            <a:r>
              <a:rPr lang="en-US" sz="2400" b="0">
                <a:latin typeface="Times New Roman" panose="02020603050405020304" pitchFamily="18" charset="0"/>
                <a:cs typeface="sans-serif" charset="0"/>
              </a:rPr>
              <a:t>Though cyclizations following the general template above had been observed prior to Nazarov's involvement, it was his study of the rearrangements of allyl vinyl ketons that marked the first major examination of this process. Nazarov correctly reasoned that the allylic olefineisomerized in situ   to form a divinyl ketone before ring closure to the cyclopentenone product. The reaction shown below involves an alkyne oxymercuration reaction </a:t>
            </a:r>
            <a:r>
              <a:rPr lang="en-US" sz="2400" b="0" u="sng">
                <a:solidFill>
                  <a:srgbClr val="0000FF"/>
                </a:solidFill>
                <a:latin typeface="Times New Roman" panose="02020603050405020304" pitchFamily="18" charset="0"/>
                <a:cs typeface="sans-serif" charset="0"/>
                <a:hlinkClick r:id="rId2" tooltip="Alkyne"/>
              </a:rPr>
              <a:t>a</a:t>
            </a:r>
            <a:r>
              <a:rPr lang="en-US" sz="2400" b="0">
                <a:latin typeface="Times New Roman" panose="02020603050405020304" pitchFamily="18" charset="0"/>
                <a:cs typeface="sans-serif" charset="0"/>
              </a:rPr>
              <a:t> to generate the requisite ketone</a:t>
            </a:r>
            <a:endParaRPr lang="en-US" sz="2400"/>
          </a:p>
        </p:txBody>
      </p:sp>
      <p:pic>
        <p:nvPicPr>
          <p:cNvPr id="7" name="Picture 5" descr="IMG_256"/>
          <p:cNvPicPr>
            <a:picLocks noGrp="1" noChangeAspect="1"/>
          </p:cNvPicPr>
          <p:nvPr>
            <p:ph idx="1"/>
          </p:nvPr>
        </p:nvPicPr>
        <p:blipFill>
          <a:blip r:embed="rId3"/>
          <a:stretch>
            <a:fillRect/>
          </a:stretch>
        </p:blipFill>
        <p:spPr>
          <a:xfrm>
            <a:off x="439420" y="4427855"/>
            <a:ext cx="11656060" cy="209613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nodeType="clickEffect">
                                  <p:stCondLst>
                                    <p:cond delay="0"/>
                                  </p:stCondLst>
                                  <p:childTnLst>
                                    <p:anim calcmode="lin" valueType="num">
                                      <p:cBhvr additive="base">
                                        <p:cTn id="6" dur="5000"/>
                                        <p:tgtEl>
                                          <p:spTgt spid="7"/>
                                        </p:tgtEl>
                                        <p:attrNameLst>
                                          <p:attrName>ppt_x</p:attrName>
                                        </p:attrNameLst>
                                      </p:cBhvr>
                                      <p:tavLst>
                                        <p:tav tm="0">
                                          <p:val>
                                            <p:strVal val="ppt_x"/>
                                          </p:val>
                                        </p:tav>
                                        <p:tav tm="100000">
                                          <p:val>
                                            <p:strVal val="ppt_x"/>
                                          </p:val>
                                        </p:tav>
                                      </p:tavLst>
                                    </p:anim>
                                    <p:anim calcmode="lin" valueType="num">
                                      <p:cBhvr additive="base">
                                        <p:cTn id="7" dur="5000"/>
                                        <p:tgtEl>
                                          <p:spTgt spid="7"/>
                                        </p:tgtEl>
                                        <p:attrNameLst>
                                          <p:attrName>ppt_y</p:attrName>
                                        </p:attrNameLst>
                                      </p:cBhvr>
                                      <p:tavLst>
                                        <p:tav tm="0">
                                          <p:val>
                                            <p:strVal val="ppt_y"/>
                                          </p:val>
                                        </p:tav>
                                        <p:tav tm="100000">
                                          <p:val>
                                            <p:strVal val="1+ppt_h/2"/>
                                          </p:val>
                                        </p:tav>
                                      </p:tavLst>
                                    </p:anim>
                                    <p:set>
                                      <p:cBhvr>
                                        <p:cTn id="8" dur="1" fill="hold">
                                          <p:stCondLst>
                                            <p:cond delay="4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676</Words>
  <Application>WPS Presentation</Application>
  <PresentationFormat>Custom</PresentationFormat>
  <Paragraphs>54</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COOL</cp:lastModifiedBy>
  <cp:revision>5</cp:revision>
  <dcterms:created xsi:type="dcterms:W3CDTF">2020-03-11T09:41:00Z</dcterms:created>
  <dcterms:modified xsi:type="dcterms:W3CDTF">2020-03-12T09:38:56Z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1033-11.2.0.9169</vt:lpwstr>
  </property>
</Properties>
</file>